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6" r:id="rId3"/>
    <p:sldId id="265" r:id="rId4"/>
    <p:sldId id="270" r:id="rId5"/>
    <p:sldId id="273" r:id="rId6"/>
    <p:sldId id="272" r:id="rId7"/>
    <p:sldId id="269" r:id="rId8"/>
    <p:sldId id="259" r:id="rId9"/>
    <p:sldId id="263" r:id="rId10"/>
    <p:sldId id="271" r:id="rId11"/>
    <p:sldId id="268" r:id="rId12"/>
    <p:sldId id="264" r:id="rId13"/>
    <p:sldId id="262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667" autoAdjust="0"/>
    <p:restoredTop sz="94694"/>
  </p:normalViewPr>
  <p:slideViewPr>
    <p:cSldViewPr snapToGrid="0" snapToObjects="1">
      <p:cViewPr varScale="1">
        <p:scale>
          <a:sx n="63" d="100"/>
          <a:sy n="63" d="100"/>
        </p:scale>
        <p:origin x="43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bertha-ob.de/beratung-laufbahn/erprobungsstufe/individuelle-foerderung/rechtschreibfoerderu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-lernen.levrai.de/deutsch_unterricht.htm" TargetMode="External"/><Relationship Id="rId7" Type="http://schemas.openxmlformats.org/officeDocument/2006/relationships/image" Target="../media/image10.jpg"/><Relationship Id="rId2" Type="http://schemas.openxmlformats.org/officeDocument/2006/relationships/hyperlink" Target="https://www.diktat-ueben.de/5-6-klasse-2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eserechtschreibfoerderung.de/Informationen/Fehlerwoerter.pdf" TargetMode="External"/><Relationship Id="rId5" Type="http://schemas.openxmlformats.org/officeDocument/2006/relationships/hyperlink" Target="https://www.rechtschreibuebungen.com/" TargetMode="External"/><Relationship Id="rId4" Type="http://schemas.openxmlformats.org/officeDocument/2006/relationships/hyperlink" Target="http://suz.digitaleschulebayern.de/index.php?id=1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4E4825-94A7-6743-B052-5B4A1605F6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Rechtschreibung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978FDBB-312C-C54A-9210-8846BCF07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e-DE" sz="2000" dirty="0"/>
              <a:t>Wie kann ich mein Kind unterstützen?</a:t>
            </a:r>
          </a:p>
        </p:txBody>
      </p:sp>
    </p:spTree>
    <p:extLst>
      <p:ext uri="{BB962C8B-B14F-4D97-AF65-F5344CB8AC3E}">
        <p14:creationId xmlns:p14="http://schemas.microsoft.com/office/powerpoint/2010/main" val="1099015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C9A0C-B8CE-A947-B693-E86CCBFB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Bedeutung von Rechtschreibung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825C8A-570B-2247-937C-48E557B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9229"/>
            <a:ext cx="8596668" cy="2513011"/>
          </a:xfrm>
        </p:spPr>
        <p:txBody>
          <a:bodyPr>
            <a:normAutofit/>
          </a:bodyPr>
          <a:lstStyle/>
          <a:p>
            <a:r>
              <a:rPr lang="de-DE" sz="2400" dirty="0"/>
              <a:t>Rund ein Drittel der Deutschnote basiert auf einem korrekten Sprachgebrauch (bis zum Abitur!). </a:t>
            </a:r>
          </a:p>
          <a:p>
            <a:r>
              <a:rPr lang="de-DE" sz="2400" dirty="0"/>
              <a:t>Benotung der sprachlichen Darstellung in allen Fächer. </a:t>
            </a:r>
          </a:p>
          <a:p>
            <a:r>
              <a:rPr lang="de-DE" sz="2400" dirty="0"/>
              <a:t>Allgemeine Bedeutung: Erster Eindruck bei Bewerbungen, schriftlicher Kommunikation etc. </a:t>
            </a:r>
          </a:p>
        </p:txBody>
      </p:sp>
      <p:pic>
        <p:nvPicPr>
          <p:cNvPr id="5" name="Grafik 4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CF0EBA7B-9623-40A9-86F9-D578D7FC02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2"/>
          <a:stretch/>
        </p:blipFill>
        <p:spPr>
          <a:xfrm rot="754365">
            <a:off x="8647815" y="391885"/>
            <a:ext cx="2314535" cy="239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59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C9A0C-B8CE-A947-B693-E86CCBFB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Rechtschreibförderung am Bertha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825C8A-570B-2247-937C-48E557B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03391"/>
            <a:ext cx="8596668" cy="3051490"/>
          </a:xfrm>
          <a:ln>
            <a:noFill/>
          </a:ln>
        </p:spPr>
        <p:txBody>
          <a:bodyPr>
            <a:normAutofit/>
          </a:bodyPr>
          <a:lstStyle/>
          <a:p>
            <a:r>
              <a:rPr lang="de-DE" sz="2400"/>
              <a:t>LRS-Förderung </a:t>
            </a:r>
            <a:r>
              <a:rPr lang="de-DE" sz="2400" dirty="0"/>
              <a:t>in Kooperation mit der Caritas Oberhausen </a:t>
            </a:r>
          </a:p>
          <a:p>
            <a:r>
              <a:rPr lang="de-DE" sz="2400" dirty="0"/>
              <a:t>Förderung im Deutschunterricht – eine Zusatzstunde in Klasse 5 und 6 </a:t>
            </a:r>
            <a:r>
              <a:rPr lang="de-DE" sz="2000" dirty="0"/>
              <a:t>(</a:t>
            </a:r>
            <a:r>
              <a:rPr lang="de-DE" sz="2000" dirty="0">
                <a:hlinkClick r:id="rId2"/>
              </a:rPr>
              <a:t>https://bertha-ob.de/beratung-laufbahn/erprobungsstufe/individuelle-foerderung/rechtschreibfoerderung</a:t>
            </a:r>
            <a:r>
              <a:rPr lang="de-DE" sz="2000" dirty="0"/>
              <a:t>)</a:t>
            </a:r>
            <a:endParaRPr lang="de-DE" sz="24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B29611A-34C5-4EC1-8BDD-89722A41EF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63377" y="182277"/>
            <a:ext cx="4292435" cy="12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8951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Rechtschreibstrategien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1459549"/>
            <a:ext cx="8596668" cy="3880773"/>
          </a:xfrm>
        </p:spPr>
        <p:txBody>
          <a:bodyPr>
            <a:normAutofit/>
          </a:bodyPr>
          <a:lstStyle/>
          <a:p>
            <a:r>
              <a:rPr lang="de-DE" sz="2400" dirty="0"/>
              <a:t>Silben schwingen </a:t>
            </a:r>
          </a:p>
          <a:p>
            <a:r>
              <a:rPr lang="de-DE" sz="2400" dirty="0"/>
              <a:t>Wörter verlängern </a:t>
            </a:r>
          </a:p>
          <a:p>
            <a:r>
              <a:rPr lang="de-DE" sz="2400" dirty="0"/>
              <a:t>Wörter ableiten </a:t>
            </a:r>
          </a:p>
          <a:p>
            <a:r>
              <a:rPr lang="de-DE" sz="2400" dirty="0"/>
              <a:t>Groß- oder Kleinschreibung A/a</a:t>
            </a:r>
          </a:p>
          <a:p>
            <a:r>
              <a:rPr lang="de-DE" sz="2400" dirty="0"/>
              <a:t>Merkwörter </a:t>
            </a:r>
          </a:p>
          <a:p>
            <a:endParaRPr lang="de-DE" sz="2400" dirty="0"/>
          </a:p>
          <a:p>
            <a:pPr marL="0" indent="0">
              <a:buNone/>
            </a:pPr>
            <a:r>
              <a:rPr lang="de-DE" sz="2400" dirty="0"/>
              <a:t>			 Fehlerschwerpunkte erkennen</a:t>
            </a:r>
          </a:p>
        </p:txBody>
      </p:sp>
      <p:pic>
        <p:nvPicPr>
          <p:cNvPr id="11" name="Bild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92770" y="1560748"/>
            <a:ext cx="328246" cy="328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Bild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70" y="1990193"/>
            <a:ext cx="361996" cy="319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Bild 13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743" y="2419638"/>
            <a:ext cx="350273" cy="330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Bild 1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929" y="3571710"/>
            <a:ext cx="396837" cy="27925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Pfeil nach rechts 8"/>
          <p:cNvSpPr/>
          <p:nvPr/>
        </p:nvSpPr>
        <p:spPr>
          <a:xfrm>
            <a:off x="1223789" y="4480560"/>
            <a:ext cx="750784" cy="340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1744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4BAD0D-277A-1D72-64C3-8ED92A0CA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Silben schwingen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7DEDB-86F5-1B45-36E6-0AA4A60D3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63041"/>
            <a:ext cx="8596668" cy="2204719"/>
          </a:xfrm>
        </p:spPr>
        <p:txBody>
          <a:bodyPr/>
          <a:lstStyle/>
          <a:p>
            <a:r>
              <a:rPr lang="de-DE" dirty="0"/>
              <a:t>Beim Silbenschwingen wird ein Wort laut ausgesprochen. </a:t>
            </a:r>
          </a:p>
          <a:p>
            <a:r>
              <a:rPr lang="de-DE" dirty="0"/>
              <a:t>Dabei schwingt man mit der Hand von links nach rechts einen Bogen in der Luft oder unter einem Wort. </a:t>
            </a:r>
          </a:p>
          <a:p>
            <a:r>
              <a:rPr lang="de-DE" dirty="0"/>
              <a:t>Ein Schwung dauert genauso lang wie eine Silbe. </a:t>
            </a:r>
          </a:p>
          <a:p>
            <a:r>
              <a:rPr lang="de-DE" dirty="0"/>
              <a:t>Wie oft man während der Aussprache eines Wortes schwingen muss, verrät mir, aus wie vielen Silben das Wort besteht.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8FDF869-7279-E39D-8E18-E7D91059CE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07" t="20018" r="5063" b="28307"/>
          <a:stretch/>
        </p:blipFill>
        <p:spPr>
          <a:xfrm>
            <a:off x="1595119" y="3987799"/>
            <a:ext cx="5791201" cy="189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932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36DBBC-7CFB-8010-B900-91F568265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014" y="1330961"/>
            <a:ext cx="8740986" cy="1899917"/>
          </a:xfrm>
        </p:spPr>
        <p:txBody>
          <a:bodyPr>
            <a:normAutofit/>
          </a:bodyPr>
          <a:lstStyle/>
          <a:p>
            <a:r>
              <a:rPr lang="de-DE" sz="1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Wenn man </a:t>
            </a:r>
            <a:r>
              <a:rPr lang="de-DE" sz="1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Wörter </a:t>
            </a:r>
            <a:r>
              <a:rPr lang="de-DE" sz="17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verlängert</a:t>
            </a:r>
            <a:r>
              <a:rPr lang="de-DE" sz="1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kann man feststellen, ob sie mit</a:t>
            </a: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7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 </a:t>
            </a:r>
            <a:r>
              <a:rPr lang="de-DE" sz="1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oder </a:t>
            </a:r>
            <a:r>
              <a:rPr lang="de-DE" sz="17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de-DE" sz="1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7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 </a:t>
            </a:r>
            <a:r>
              <a:rPr lang="de-DE" sz="1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oder </a:t>
            </a:r>
            <a:r>
              <a:rPr lang="de-DE" sz="17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de-DE" sz="1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7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 </a:t>
            </a:r>
            <a:r>
              <a:rPr lang="de-DE" sz="1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oder </a:t>
            </a:r>
            <a:r>
              <a:rPr lang="de-DE" sz="17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 </a:t>
            </a:r>
          </a:p>
          <a:p>
            <a:pPr marL="400050" lvl="1" indent="0">
              <a:buSzPts val="1000"/>
              <a:buNone/>
              <a:tabLst>
                <a:tab pos="457200" algn="l"/>
              </a:tabLst>
            </a:pPr>
            <a:r>
              <a:rPr lang="de-DE" sz="17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geschrieben werden.</a:t>
            </a:r>
          </a:p>
          <a:p>
            <a:endParaRPr lang="de-D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5ACF7F6-4558-6EFF-1293-16210386A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0880"/>
          </a:xfrm>
        </p:spPr>
        <p:txBody>
          <a:bodyPr/>
          <a:lstStyle/>
          <a:p>
            <a:r>
              <a:rPr lang="de-DE" dirty="0"/>
              <a:t>Wörter verlängern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99C8DF95-182E-CF88-1EBC-5C27E8C30054}"/>
              </a:ext>
            </a:extLst>
          </p:cNvPr>
          <p:cNvSpPr txBox="1">
            <a:spLocks/>
          </p:cNvSpPr>
          <p:nvPr/>
        </p:nvSpPr>
        <p:spPr>
          <a:xfrm>
            <a:off x="657014" y="3352800"/>
            <a:ext cx="4372186" cy="2519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de-DE" sz="1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Dafür bildet man bei Nomen aus der </a:t>
            </a:r>
            <a:r>
              <a:rPr lang="de-DE" sz="17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Einzahl</a:t>
            </a:r>
            <a:r>
              <a:rPr lang="de-DE" sz="1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der Wörter die </a:t>
            </a:r>
            <a:r>
              <a:rPr lang="de-DE" sz="17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Mehrzahl</a:t>
            </a:r>
            <a:r>
              <a:rPr lang="de-DE" sz="17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</a:t>
            </a: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 Ta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 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→ die Ta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endParaRPr lang="de-D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der We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→ die We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endParaRPr lang="de-D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das Geschen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 die Geschen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endParaRPr lang="de-D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das Gesich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 die Gesich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</a:t>
            </a:r>
            <a:endParaRPr lang="de-D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das Kin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 die Kin</a:t>
            </a:r>
            <a:r>
              <a:rPr lang="de-DE" b="1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de-DE" i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</a:t>
            </a:r>
            <a:endParaRPr lang="de-DE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F06CD01-164E-5C31-08E3-8398CD193459}"/>
              </a:ext>
            </a:extLst>
          </p:cNvPr>
          <p:cNvSpPr txBox="1">
            <a:spLocks/>
          </p:cNvSpPr>
          <p:nvPr/>
        </p:nvSpPr>
        <p:spPr>
          <a:xfrm>
            <a:off x="4901816" y="3352799"/>
            <a:ext cx="4770504" cy="281432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Adjektive können </a:t>
            </a:r>
            <a:r>
              <a:rPr lang="de-DE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gesteigert</a:t>
            </a: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werden, um </a:t>
            </a:r>
            <a:r>
              <a:rPr lang="de-DE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die </a:t>
            </a:r>
            <a:r>
              <a:rPr lang="de-DE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richtige Schreibweise herauszufinden: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bun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 bun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kal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 käl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fleißi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 fleißi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gro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 grö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jun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  jün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klu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→ klü</a:t>
            </a:r>
            <a:r>
              <a:rPr lang="de-DE" sz="1800" b="1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de-DE" sz="18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</a:t>
            </a:r>
            <a:endParaRPr lang="de-DE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429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C9A0C-B8CE-A947-B693-E86CCBFB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Tipps zum Rechtschreiben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825C8A-570B-2247-937C-48E557B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0829"/>
            <a:ext cx="8359662" cy="3880773"/>
          </a:xfrm>
        </p:spPr>
        <p:txBody>
          <a:bodyPr>
            <a:normAutofit fontScale="92500" lnSpcReduction="20000"/>
          </a:bodyPr>
          <a:lstStyle/>
          <a:p>
            <a:r>
              <a:rPr lang="de-DE" sz="2400" dirty="0"/>
              <a:t>Lesen </a:t>
            </a:r>
          </a:p>
          <a:p>
            <a:r>
              <a:rPr lang="de-DE" sz="2400" dirty="0"/>
              <a:t>konzentriert, sorgfältig und leserlich (ab)schreiben</a:t>
            </a:r>
          </a:p>
          <a:p>
            <a:r>
              <a:rPr lang="de-DE" sz="2400" dirty="0"/>
              <a:t>Erstellen eines Rechtschreibregelheftes </a:t>
            </a:r>
          </a:p>
          <a:p>
            <a:r>
              <a:rPr lang="de-DE" sz="2400" dirty="0"/>
              <a:t>Wörter deutlich sprechen und in Silben gliedern </a:t>
            </a:r>
          </a:p>
          <a:p>
            <a:r>
              <a:rPr lang="de-DE" sz="2400" dirty="0"/>
              <a:t>Texte im Hinblick auf einen Fehlerschwerpunkt (z.B. Großschreibung, Dehnungs-h) überarbeiten</a:t>
            </a:r>
          </a:p>
          <a:p>
            <a:r>
              <a:rPr lang="de-DE" sz="2400" dirty="0"/>
              <a:t>Texte mithilfe einer Rechtschreibstrategie überarbeiten</a:t>
            </a:r>
          </a:p>
          <a:p>
            <a:r>
              <a:rPr lang="de-DE" sz="2400" dirty="0"/>
              <a:t>Lernen mit Merkwörtern/Lernwörtern (z.B. Rechtschreibkartei oder Liste mit Lernwörtern erstellen)</a:t>
            </a:r>
          </a:p>
          <a:p>
            <a:r>
              <a:rPr lang="de-DE" sz="2400" dirty="0"/>
              <a:t>Wörter im Wörterbuch nachschlagen </a:t>
            </a:r>
          </a:p>
        </p:txBody>
      </p:sp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760C1BA1-879A-45BC-BF48-7489262EF5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2"/>
          <a:stretch/>
        </p:blipFill>
        <p:spPr>
          <a:xfrm rot="754365">
            <a:off x="8647815" y="391885"/>
            <a:ext cx="2314535" cy="239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43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5821A5-801D-DE47-BC76-BC582DB8A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Worauf sollte man beim Üben achten?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A87E4B-A314-6F47-8F5F-BD852E5F9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1149"/>
            <a:ext cx="8596668" cy="3880773"/>
          </a:xfrm>
        </p:spPr>
        <p:txBody>
          <a:bodyPr>
            <a:normAutofit fontScale="85000" lnSpcReduction="10000"/>
          </a:bodyPr>
          <a:lstStyle/>
          <a:p>
            <a:r>
              <a:rPr lang="de-DE" sz="2800" dirty="0"/>
              <a:t>Sorgfalt &amp; Genauigkeit </a:t>
            </a:r>
          </a:p>
          <a:p>
            <a:r>
              <a:rPr lang="de-DE" sz="2800" dirty="0"/>
              <a:t>Regelmäßigkeit &amp; Wiederholung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2600" dirty="0"/>
              <a:t>Lieber viele kurze Einheiten statt einer langen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2600" dirty="0"/>
              <a:t>Wiederholung der Wörter und Rechtschreibregeln </a:t>
            </a:r>
          </a:p>
          <a:p>
            <a:r>
              <a:rPr lang="de-DE" sz="2800" dirty="0"/>
              <a:t>Sensibilisierung für die Wichtigkeit der Rechtschreibung</a:t>
            </a:r>
          </a:p>
          <a:p>
            <a:r>
              <a:rPr lang="de-DE" sz="2800" dirty="0"/>
              <a:t>ordentliches Schriftbild</a:t>
            </a:r>
          </a:p>
          <a:p>
            <a:r>
              <a:rPr lang="de-DE" sz="2800" dirty="0"/>
              <a:t>Anwendung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e-DE" sz="2600" dirty="0"/>
              <a:t>in allen Bereichen: Übungsphasen, Klassenarbeiten, Hausaufgaben, in allen Fächern (!), WhatsApp etc. 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F17A5060-18DC-4D2D-A763-66F68D0778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2"/>
          <a:stretch/>
        </p:blipFill>
        <p:spPr>
          <a:xfrm rot="754365">
            <a:off x="8647815" y="391885"/>
            <a:ext cx="2314535" cy="239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7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DAE8EF-5565-644D-9738-D56656AC6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können Sie ganz konkret tun?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E52A8A-FA2F-9445-AFB7-047E0EAA9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2800" dirty="0"/>
              <a:t>Lassen Sie ihr Kind, besonders zu Beginn, nicht allein.</a:t>
            </a:r>
          </a:p>
          <a:p>
            <a:r>
              <a:rPr lang="de-DE" sz="2800" dirty="0"/>
              <a:t>Motivieren und loben Sie Ihr Kind. </a:t>
            </a:r>
          </a:p>
          <a:p>
            <a:r>
              <a:rPr lang="de-DE" sz="2800" dirty="0"/>
              <a:t>Erinnern Sie Ihr Kind daran, regelmäßig zu lernen oder erstellen Sie gemeinsam mit Ihrem Kind einen Lernplan.  </a:t>
            </a:r>
          </a:p>
          <a:p>
            <a:r>
              <a:rPr lang="de-DE" sz="2800" dirty="0"/>
              <a:t>Achten Sie darauf, dass Ihr Kind sorgfältig arbeitet und korrigieren Sie ggf. Texte und Übungen. </a:t>
            </a:r>
          </a:p>
        </p:txBody>
      </p:sp>
      <p:pic>
        <p:nvPicPr>
          <p:cNvPr id="4" name="Grafik 3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FB8FECBB-B990-4786-B791-DD7C76C6A7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772"/>
          <a:stretch/>
        </p:blipFill>
        <p:spPr>
          <a:xfrm rot="754365">
            <a:off x="9086353" y="391884"/>
            <a:ext cx="2314535" cy="2399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5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77334" y="1622109"/>
            <a:ext cx="8596668" cy="3880773"/>
          </a:xfrm>
        </p:spPr>
        <p:txBody>
          <a:bodyPr>
            <a:normAutofit/>
          </a:bodyPr>
          <a:lstStyle/>
          <a:p>
            <a:r>
              <a:rPr lang="de-DE" sz="2800" dirty="0"/>
              <a:t>Schreiben lernt man nur durch Schreiben!</a:t>
            </a:r>
          </a:p>
          <a:p>
            <a:endParaRPr lang="de-DE" sz="2800" dirty="0"/>
          </a:p>
          <a:p>
            <a:r>
              <a:rPr lang="de-DE" sz="2800" dirty="0"/>
              <a:t>Ziel: Verinnerlichung der Regeln, damit diese unbewusst und automatisch umgesetzt werden!</a:t>
            </a:r>
          </a:p>
        </p:txBody>
      </p:sp>
    </p:spTree>
    <p:extLst>
      <p:ext uri="{BB962C8B-B14F-4D97-AF65-F5344CB8AC3E}">
        <p14:creationId xmlns:p14="http://schemas.microsoft.com/office/powerpoint/2010/main" val="150521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C9A0C-B8CE-A947-B693-E86CCBFB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Materialien zum Üben - Schulmaterial 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825C8A-570B-2247-937C-48E557B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71919"/>
            <a:ext cx="8596668" cy="2431731"/>
          </a:xfrm>
        </p:spPr>
        <p:txBody>
          <a:bodyPr>
            <a:normAutofit/>
          </a:bodyPr>
          <a:lstStyle/>
          <a:p>
            <a:r>
              <a:rPr lang="de-DE" sz="2400" dirty="0"/>
              <a:t>Deutschbuch, S. 313-344 (blaue Seiten am Ende)</a:t>
            </a:r>
          </a:p>
          <a:p>
            <a:r>
              <a:rPr lang="de-DE" sz="2400" dirty="0"/>
              <a:t>Arbeitsheft zum Deutschbuch, S. 56-85 + S. 89 </a:t>
            </a:r>
          </a:p>
          <a:p>
            <a:pPr lvl="1"/>
            <a:r>
              <a:rPr lang="de-DE" sz="2200" dirty="0"/>
              <a:t>die Aufgaben werden i.d.R. im </a:t>
            </a:r>
            <a:r>
              <a:rPr lang="de-DE" sz="2200"/>
              <a:t>Unterricht bearbeitet </a:t>
            </a:r>
            <a:endParaRPr lang="de-DE" sz="2200" dirty="0"/>
          </a:p>
          <a:p>
            <a:r>
              <a:rPr lang="de-DE" sz="2400" dirty="0"/>
              <a:t>Aufgaben und Arbeitsblätter aus dem Unterricht wiederholen </a:t>
            </a:r>
          </a:p>
          <a:p>
            <a:endParaRPr lang="de-DE" sz="240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CC5D2DA-0906-D726-D4BD-0DF647056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9045" y="3447416"/>
            <a:ext cx="2149165" cy="296037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5C961C7-FFB3-FFE6-182C-F095DB040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71017">
            <a:off x="8107669" y="4163329"/>
            <a:ext cx="1615380" cy="221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12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C9A0C-B8CE-A947-B693-E86CCBFB8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7970555" cy="781455"/>
          </a:xfrm>
        </p:spPr>
        <p:txBody>
          <a:bodyPr/>
          <a:lstStyle/>
          <a:p>
            <a:r>
              <a:rPr lang="de-DE" dirty="0"/>
              <a:t>Materialien zum Üben – online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825C8A-570B-2247-937C-48E557B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34073"/>
            <a:ext cx="8739040" cy="4018009"/>
          </a:xfrm>
          <a:ln>
            <a:noFill/>
          </a:ln>
        </p:spPr>
        <p:txBody>
          <a:bodyPr>
            <a:normAutofit/>
          </a:bodyPr>
          <a:lstStyle/>
          <a:p>
            <a:r>
              <a:rPr lang="de-DE" sz="2400" dirty="0">
                <a:solidFill>
                  <a:schemeClr val="tx1"/>
                </a:solidFill>
                <a:hlinkClick r:id="rId2"/>
              </a:rPr>
              <a:t>https://www.diktat-ueben.de/5-6-klasse-2/</a:t>
            </a:r>
            <a:r>
              <a:rPr lang="de-DE" sz="2400" dirty="0">
                <a:solidFill>
                  <a:schemeClr val="tx1"/>
                </a:solidFill>
              </a:rPr>
              <a:t>  </a:t>
            </a:r>
          </a:p>
          <a:p>
            <a:r>
              <a:rPr lang="de-DE" sz="2400" dirty="0">
                <a:solidFill>
                  <a:schemeClr val="tx1"/>
                </a:solidFill>
                <a:hlinkClick r:id="rId3"/>
              </a:rPr>
              <a:t>https://online-lernen.levrai.de/deutsch_unterricht.htm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</a:p>
          <a:p>
            <a:r>
              <a:rPr lang="de-DE" sz="2400" dirty="0">
                <a:solidFill>
                  <a:schemeClr val="tx1"/>
                </a:solidFill>
                <a:hlinkClick r:id="rId4"/>
              </a:rPr>
              <a:t>http://suz.digitaleschulebayern.de/index.php?id=10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</a:p>
          <a:p>
            <a:r>
              <a:rPr lang="de-DE" sz="2400" dirty="0">
                <a:solidFill>
                  <a:schemeClr val="tx1"/>
                </a:solidFill>
                <a:hlinkClick r:id="rId5"/>
              </a:rPr>
              <a:t>https://www.rechtschreibuebungen.com</a:t>
            </a:r>
            <a:endParaRPr lang="de-DE" sz="2400" dirty="0">
              <a:solidFill>
                <a:schemeClr val="tx1"/>
              </a:solidFill>
            </a:endParaRPr>
          </a:p>
          <a:p>
            <a:r>
              <a:rPr lang="de-DE" sz="2400" dirty="0">
                <a:solidFill>
                  <a:schemeClr val="tx1"/>
                </a:solidFill>
                <a:hlinkClick r:id="rId6"/>
              </a:rPr>
              <a:t>http://www.leserechtschreibfoerderung.de/Informationen/Fehlerwoerter.pdf</a:t>
            </a:r>
            <a:r>
              <a:rPr lang="de-DE" sz="2400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de-DE" sz="2400" dirty="0"/>
          </a:p>
        </p:txBody>
      </p:sp>
      <p:pic>
        <p:nvPicPr>
          <p:cNvPr id="5" name="Grafik 4" descr="Ein Bild, das Zeichnung, Spiel enthält.&#10;&#10;Automatisch generierte Beschreibung">
            <a:extLst>
              <a:ext uri="{FF2B5EF4-FFF2-40B4-BE49-F238E27FC236}">
                <a16:creationId xmlns:a16="http://schemas.microsoft.com/office/drawing/2014/main" id="{EFBF90A1-BBAB-4D1D-9C12-34694CC312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528" r="13911" b="7670"/>
          <a:stretch/>
        </p:blipFill>
        <p:spPr>
          <a:xfrm>
            <a:off x="3606800" y="4188146"/>
            <a:ext cx="2748077" cy="213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595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C9A0C-B8CE-A947-B693-E86CCBFB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Materialien zum Üben – Förderhefte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825C8A-570B-2247-937C-48E557B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91920"/>
            <a:ext cx="8596668" cy="3215532"/>
          </a:xfrm>
        </p:spPr>
        <p:txBody>
          <a:bodyPr>
            <a:normAutofit/>
          </a:bodyPr>
          <a:lstStyle/>
          <a:p>
            <a:r>
              <a:rPr lang="de-DE" sz="2400" dirty="0"/>
              <a:t>Alles klar! Lern- und Übungsheft Rechtschreiben. 5/6. Cornelsen. </a:t>
            </a:r>
          </a:p>
          <a:p>
            <a:r>
              <a:rPr lang="de-DE" sz="2400" dirty="0"/>
              <a:t>Abschreiben erwünscht. Texte zum Abschreiben, Üben und Diktieren. 5/6. Cornelsen. </a:t>
            </a:r>
          </a:p>
          <a:p>
            <a:r>
              <a:rPr lang="de-DE" sz="2400" dirty="0"/>
              <a:t>Gezielt fördern. Intensivkurs LRS. 5/6. Lesen, Rechtschreiben, Grammatik. Cornelsen. </a:t>
            </a:r>
          </a:p>
          <a:p>
            <a:r>
              <a:rPr lang="de-DE" sz="2400" dirty="0"/>
              <a:t>Ich kann richtig schreiben. Ernst Klett Verlag.</a:t>
            </a:r>
          </a:p>
        </p:txBody>
      </p:sp>
      <p:pic>
        <p:nvPicPr>
          <p:cNvPr id="1026" name="Picture 2" descr="Bildergebnis für abschreiben erwünscht">
            <a:extLst>
              <a:ext uri="{FF2B5EF4-FFF2-40B4-BE49-F238E27FC236}">
                <a16:creationId xmlns:a16="http://schemas.microsoft.com/office/drawing/2014/main" id="{D845DA33-DA32-4B81-AC58-4A0C29DD5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926" y="2587557"/>
            <a:ext cx="1419146" cy="1985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4FFC602D-D4FE-4915-82BB-774C034ED8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7636" y="515566"/>
            <a:ext cx="1442436" cy="1960934"/>
          </a:xfrm>
          <a:prstGeom prst="rect">
            <a:avLst/>
          </a:prstGeom>
        </p:spPr>
      </p:pic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:a16="http://schemas.microsoft.com/office/drawing/2014/main" id="{BD8C47A2-2BA6-45D4-8A4A-BE76DBAD3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90289" y="4737370"/>
            <a:ext cx="1399783" cy="172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271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3C9A0C-B8CE-A947-B693-E86CCBFB8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Fragen und Erwartungen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C825C8A-570B-2247-937C-48E557B79C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90600"/>
            <a:ext cx="8596668" cy="1152974"/>
          </a:xfrm>
        </p:spPr>
        <p:txBody>
          <a:bodyPr>
            <a:normAutofit/>
          </a:bodyPr>
          <a:lstStyle/>
          <a:p>
            <a:r>
              <a:rPr lang="de-DE" sz="2400" dirty="0"/>
              <a:t>Tauschen Sie sich gerne kurz untereinander aus.</a:t>
            </a:r>
          </a:p>
          <a:p>
            <a:r>
              <a:rPr lang="de-DE" sz="2400" dirty="0"/>
              <a:t>Haben Sie Fragen?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36A49BA-C707-4A8D-A764-662483E2B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2582697"/>
            <a:ext cx="4020513" cy="363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4601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Facette</Template>
  <TotalTime>0</TotalTime>
  <Words>638</Words>
  <Application>Microsoft Office PowerPoint</Application>
  <PresentationFormat>Breitbild</PresentationFormat>
  <Paragraphs>87</Paragraphs>
  <Slides>14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Aptos</vt:lpstr>
      <vt:lpstr>Arial</vt:lpstr>
      <vt:lpstr>Symbol</vt:lpstr>
      <vt:lpstr>Trebuchet MS</vt:lpstr>
      <vt:lpstr>Wingdings</vt:lpstr>
      <vt:lpstr>Wingdings 3</vt:lpstr>
      <vt:lpstr>Facette</vt:lpstr>
      <vt:lpstr>Rechtschreibung</vt:lpstr>
      <vt:lpstr>Bedeutung von Rechtschreibung </vt:lpstr>
      <vt:lpstr>Rechtschreibförderung am Bertha </vt:lpstr>
      <vt:lpstr>Rechtschreibstrategien</vt:lpstr>
      <vt:lpstr>Silben schwingen</vt:lpstr>
      <vt:lpstr>Wörter verlängern</vt:lpstr>
      <vt:lpstr>Tipps zum Rechtschreiben </vt:lpstr>
      <vt:lpstr>Worauf sollte man beim Üben achten?</vt:lpstr>
      <vt:lpstr>Was können Sie ganz konkret tun?</vt:lpstr>
      <vt:lpstr>Wichtig</vt:lpstr>
      <vt:lpstr>Materialien zum Üben - Schulmaterial  </vt:lpstr>
      <vt:lpstr>Materialien zum Üben – online </vt:lpstr>
      <vt:lpstr>Materialien zum Üben – Förderhefte </vt:lpstr>
      <vt:lpstr>Fragen und Erwartungen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Vokabeln Lernen</dc:title>
  <dc:creator>Anja Reichstein</dc:creator>
  <cp:lastModifiedBy>loreen.koch24@outlook.de</cp:lastModifiedBy>
  <cp:revision>64</cp:revision>
  <dcterms:created xsi:type="dcterms:W3CDTF">2019-10-27T16:20:03Z</dcterms:created>
  <dcterms:modified xsi:type="dcterms:W3CDTF">2024-11-09T09:49:51Z</dcterms:modified>
</cp:coreProperties>
</file>