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2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E2F1BA-97E6-42C5-9A66-5A76B337ABF3}" v="2344" dt="2020-03-23T19:49:11.163"/>
    <p1510:client id="{2103A5AC-1BCA-4429-8317-BC460990D221}" v="1221" dt="2020-03-23T17:31:30.0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presProps" Target="presProps.xml" Id="rId13" /><Relationship Type="http://schemas.microsoft.com/office/2015/10/relationships/revisionInfo" Target="revisionInfo.xml" Id="rId18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slide" Target="slides/slide11.xml" Id="rId12" /><Relationship Type="http://schemas.openxmlformats.org/officeDocument/2006/relationships/slide" Target="slides/slide1.xml" Id="rId2" /><Relationship Type="http://schemas.openxmlformats.org/officeDocument/2006/relationships/tableStyles" Target="tableStyles.xml" Id="rId16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slide" Target="slides/slide4.xml" Id="rId5" /><Relationship Type="http://schemas.openxmlformats.org/officeDocument/2006/relationships/theme" Target="theme/theme1.xml" Id="rId15" /><Relationship Type="http://schemas.openxmlformats.org/officeDocument/2006/relationships/slide" Target="slides/slide9.xml" Id="rId10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viewProps" Target="viewProps.xml" Id="rId1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1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2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9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20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8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90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8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20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6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8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8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3054-B75A-4BD7-8B3E-8DC0F614FAF3}" type="datetimeFigureOut">
              <a:rPr lang="de-DE" smtClean="0"/>
              <a:t>23.03.2020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72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fraktion.de/themen/netzpolitik-digitale-agenda" TargetMode="External"/><Relationship Id="rId2" Type="http://schemas.openxmlformats.org/officeDocument/2006/relationships/hyperlink" Target="http://www.spdfraktion.de/themen/au%C3%9Fenpoliti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de-DE" sz="9600" b="1">
                <a:solidFill>
                  <a:schemeClr val="bg1"/>
                </a:solidFill>
                <a:cs typeface="Calibri Light"/>
              </a:rPr>
              <a:t>SPD</a:t>
            </a:r>
            <a:endParaRPr lang="de-DE" sz="960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88491" y="5573506"/>
            <a:ext cx="2844158" cy="1286409"/>
          </a:xfrm>
        </p:spPr>
        <p:txBody>
          <a:bodyPr anchor="t">
            <a:normAutofit fontScale="92500" lnSpcReduction="20000"/>
          </a:bodyPr>
          <a:lstStyle/>
          <a:p>
            <a:pPr algn="l"/>
            <a:r>
              <a:rPr lang="de-DE" sz="2000" b="1" dirty="0">
                <a:solidFill>
                  <a:schemeClr val="bg1"/>
                </a:solidFill>
                <a:cs typeface="Calibri"/>
              </a:rPr>
              <a:t>Quelle:</a:t>
            </a:r>
            <a:endParaRPr lang="de-DE" sz="2000" dirty="0">
              <a:solidFill>
                <a:schemeClr val="bg1"/>
              </a:solidFill>
              <a:cs typeface="Calibri"/>
            </a:endParaRPr>
          </a:p>
          <a:p>
            <a:pPr algn="l"/>
            <a:r>
              <a:rPr lang="de-DE" sz="1100" dirty="0">
                <a:ea typeface="+mn-lt"/>
                <a:cs typeface="+mn-lt"/>
                <a:hlinkClick r:id="rId2"/>
              </a:rPr>
              <a:t>Spdfraktion.de/themen/au%C3%9Fenpolitik</a:t>
            </a:r>
            <a:endParaRPr lang="de-DE" sz="1100">
              <a:cs typeface="Calibri"/>
            </a:endParaRPr>
          </a:p>
          <a:p>
            <a:pPr algn="l"/>
            <a:r>
              <a:rPr lang="de-DE" sz="1100" dirty="0">
                <a:ea typeface="+mn-lt"/>
                <a:cs typeface="+mn-lt"/>
                <a:hlinkClick r:id="rId3"/>
              </a:rPr>
              <a:t>spdfraktion.de/themen/netzpolitik-digitale-agenda</a:t>
            </a:r>
            <a:endParaRPr lang="de-DE" sz="1100">
              <a:cs typeface="Calibri" panose="020F0502020204030204"/>
            </a:endParaRPr>
          </a:p>
          <a:p>
            <a:pPr algn="l"/>
            <a:r>
              <a:rPr lang="de-DE" sz="1100" dirty="0" err="1">
                <a:solidFill>
                  <a:schemeClr val="bg1"/>
                </a:solidFill>
                <a:cs typeface="Calibri"/>
              </a:rPr>
              <a:t>IStock</a:t>
            </a:r>
            <a:r>
              <a:rPr lang="de-DE" sz="1100" dirty="0">
                <a:solidFill>
                  <a:schemeClr val="bg1"/>
                </a:solidFill>
                <a:cs typeface="Calibri"/>
              </a:rPr>
              <a:t>/</a:t>
            </a:r>
            <a:r>
              <a:rPr lang="de-DE" sz="1100" dirty="0" err="1">
                <a:solidFill>
                  <a:schemeClr val="bg1"/>
                </a:solidFill>
                <a:cs typeface="Calibri"/>
              </a:rPr>
              <a:t>yesfoto</a:t>
            </a:r>
            <a:endParaRPr lang="de-DE" sz="1100" dirty="0">
              <a:solidFill>
                <a:schemeClr val="bg1"/>
              </a:solidFill>
              <a:cs typeface="Calibri"/>
            </a:endParaRPr>
          </a:p>
          <a:p>
            <a:pPr algn="l"/>
            <a:r>
              <a:rPr lang="de-DE" sz="1100" dirty="0">
                <a:solidFill>
                  <a:schemeClr val="bg1"/>
                </a:solidFill>
                <a:ea typeface="+mn-lt"/>
                <a:cs typeface="+mn-lt"/>
              </a:rPr>
              <a:t>netzpolitik.org</a:t>
            </a:r>
            <a:endParaRPr lang="de-DE" sz="1100" dirty="0">
              <a:solidFill>
                <a:schemeClr val="bg1"/>
              </a:solidFill>
            </a:endParaRPr>
          </a:p>
          <a:p>
            <a:pPr algn="l"/>
            <a:endParaRPr lang="de-DE" sz="20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12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fik 4" descr="Ein Bild, das Zeichnung enthält.&#10;&#10;Mit sehr hoher Zuverlässigkeit generierte Beschreibung">
            <a:extLst>
              <a:ext uri="{FF2B5EF4-FFF2-40B4-BE49-F238E27FC236}">
                <a16:creationId xmlns:a16="http://schemas.microsoft.com/office/drawing/2014/main" id="{9EAE9BD1-F59C-4633-9A95-3A85555E10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382" y="1226973"/>
            <a:ext cx="4047843" cy="303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499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CCA22-ED41-446D-B84D-C2DFAF8CA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z="9600" b="1" u="sng" dirty="0">
                <a:solidFill>
                  <a:schemeClr val="bg1"/>
                </a:solidFill>
                <a:cs typeface="Calibri Light"/>
              </a:rPr>
              <a:t>Netzpolitik</a:t>
            </a:r>
            <a:endParaRPr lang="de-DE" dirty="0">
              <a:solidFill>
                <a:schemeClr val="bg1"/>
              </a:solidFill>
              <a:cs typeface="Calibri Light" panose="020F0302020204030204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3012A8-603E-4BC8-B4BE-3CD63308C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de-DE" u="sng" dirty="0">
                <a:solidFill>
                  <a:schemeClr val="bg1"/>
                </a:solidFill>
                <a:ea typeface="+mn-lt"/>
                <a:cs typeface="+mn-lt"/>
              </a:rPr>
              <a:t>Welche Aufgaben hat die SPD in der Netzpolitik?</a:t>
            </a:r>
          </a:p>
          <a:p>
            <a:pPr marL="0" indent="0" algn="ctr">
              <a:buNone/>
            </a:pPr>
            <a:endParaRPr lang="de-DE" u="sng" dirty="0">
              <a:solidFill>
                <a:schemeClr val="bg1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ea typeface="+mn-lt"/>
                <a:cs typeface="+mn-lt"/>
              </a:rPr>
              <a:t>• </a:t>
            </a:r>
            <a:r>
              <a:rPr lang="de-DE" dirty="0" err="1">
                <a:solidFill>
                  <a:schemeClr val="bg1"/>
                </a:solidFill>
                <a:ea typeface="+mn-lt"/>
                <a:cs typeface="+mn-lt"/>
              </a:rPr>
              <a:t>geschellschaftlicher</a:t>
            </a:r>
            <a:r>
              <a:rPr lang="de-DE" dirty="0">
                <a:solidFill>
                  <a:schemeClr val="bg1"/>
                </a:solidFill>
                <a:ea typeface="+mn-lt"/>
                <a:cs typeface="+mn-lt"/>
              </a:rPr>
              <a:t> Wandel durch die Digitalisierung</a:t>
            </a: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ea typeface="+mn-lt"/>
                <a:cs typeface="+mn-lt"/>
              </a:rPr>
              <a:t>• Rahmen-bedingungen für die Digitalisierung schaffen</a:t>
            </a: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ea typeface="+mn-lt"/>
                <a:cs typeface="+mn-lt"/>
              </a:rPr>
              <a:t>• flächendeckender Zugang zu einer schnellen und leistungsfähigen Infrastruktur</a:t>
            </a: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ea typeface="+mn-lt"/>
                <a:cs typeface="+mn-lt"/>
              </a:rPr>
              <a:t>• Befähigung der Menschen durch digitale Bildung und Gestaltung der digitalen Arbeitswelt</a:t>
            </a:r>
          </a:p>
        </p:txBody>
      </p:sp>
    </p:spTree>
    <p:extLst>
      <p:ext uri="{BB962C8B-B14F-4D97-AF65-F5344CB8AC3E}">
        <p14:creationId xmlns:p14="http://schemas.microsoft.com/office/powerpoint/2010/main" val="1162855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CA9597-07E8-4210-9AC7-7E28292B7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z="9600" b="1" u="sng" dirty="0">
                <a:solidFill>
                  <a:schemeClr val="bg1"/>
                </a:solidFill>
                <a:cs typeface="Calibri Light"/>
              </a:rPr>
              <a:t>Netzpolitik</a:t>
            </a:r>
            <a:endParaRPr lang="de-DE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FD9692-D860-4EFA-96ED-862F9A73E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algn="ctr">
              <a:buNone/>
            </a:pPr>
            <a:r>
              <a:rPr lang="de-DE" u="sng" dirty="0">
                <a:solidFill>
                  <a:schemeClr val="bg1"/>
                </a:solidFill>
                <a:ea typeface="+mn-lt"/>
                <a:cs typeface="+mn-lt"/>
              </a:rPr>
              <a:t>Welche Aufgaben setzt sich die SPD im Bereich der Netzpolitik?</a:t>
            </a:r>
          </a:p>
          <a:p>
            <a:pPr algn="ctr">
              <a:buNone/>
            </a:pPr>
            <a:endParaRPr lang="de-DE" u="sng" dirty="0">
              <a:solidFill>
                <a:schemeClr val="bg1"/>
              </a:solidFill>
              <a:cs typeface="Calibri"/>
            </a:endParaRPr>
          </a:p>
          <a:p>
            <a:pPr>
              <a:buNone/>
            </a:pPr>
            <a:r>
              <a:rPr lang="de-DE" dirty="0">
                <a:solidFill>
                  <a:schemeClr val="bg1"/>
                </a:solidFill>
                <a:cs typeface="Calibri"/>
              </a:rPr>
              <a:t>• Flächendeckende digitale Gigabitinfrastruktur bis 2025</a:t>
            </a:r>
            <a:endParaRPr lang="de-DE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de-DE" dirty="0">
                <a:solidFill>
                  <a:schemeClr val="bg1"/>
                </a:solidFill>
                <a:cs typeface="Calibri"/>
              </a:rPr>
              <a:t>   --&gt; ein Recht auf schnelles Netz</a:t>
            </a:r>
            <a:endParaRPr lang="de-DE">
              <a:solidFill>
                <a:schemeClr val="bg1"/>
              </a:solidFill>
              <a:cs typeface="Calibri"/>
            </a:endParaRPr>
          </a:p>
          <a:p>
            <a:pPr>
              <a:buNone/>
            </a:pPr>
            <a:r>
              <a:rPr lang="de-DE" dirty="0">
                <a:solidFill>
                  <a:schemeClr val="bg1"/>
                </a:solidFill>
                <a:cs typeface="Calibri"/>
              </a:rPr>
              <a:t>• Digitale Bildungsoffensive mit dem Digitalpakt Schulen</a:t>
            </a:r>
          </a:p>
          <a:p>
            <a:pPr>
              <a:buNone/>
            </a:pPr>
            <a:r>
              <a:rPr lang="de-DE" dirty="0">
                <a:solidFill>
                  <a:schemeClr val="bg1"/>
                </a:solidFill>
                <a:cs typeface="Calibri"/>
              </a:rPr>
              <a:t>• Stärkung des Beschäftigtendatenschutzes</a:t>
            </a:r>
            <a:endParaRPr lang="de-DE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de-DE" dirty="0">
                <a:solidFill>
                  <a:schemeClr val="bg1"/>
                </a:solidFill>
                <a:cs typeface="Calibri"/>
              </a:rPr>
              <a:t>• Rechtsrahmen für mobile Arbeit und Arbeitszeitmodelle</a:t>
            </a:r>
            <a:endParaRPr lang="de-DE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de-DE" dirty="0">
                <a:solidFill>
                  <a:schemeClr val="bg1"/>
                </a:solidFill>
                <a:cs typeface="Calibri"/>
              </a:rPr>
              <a:t>•Nationale Weiterbildungsstrategie und Recht auf Weiterbildungsberatung</a:t>
            </a:r>
            <a:endParaRPr lang="de-D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de-D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5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68F6E7-0964-42A3-82C1-BA7ECF020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z="9600" b="1" u="sng">
                <a:solidFill>
                  <a:schemeClr val="bg1"/>
                </a:solidFill>
                <a:cs typeface="Calibri Light"/>
              </a:rPr>
              <a:t>Inhalt</a:t>
            </a:r>
            <a:endParaRPr lang="de-DE" b="1" u="sng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FB16D7-E8D1-49E9-BD7C-7C330C25A1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sz="4400" b="0" u="sng">
                <a:solidFill>
                  <a:schemeClr val="bg1"/>
                </a:solidFill>
                <a:cs typeface="Calibri"/>
              </a:rPr>
              <a:t>Außenpolitik</a:t>
            </a:r>
            <a:endParaRPr lang="de-DE" sz="4400" b="0" u="sng" dirty="0">
              <a:solidFill>
                <a:schemeClr val="bg1"/>
              </a:solidFill>
              <a:cs typeface="Calibri"/>
            </a:endParaRPr>
          </a:p>
        </p:txBody>
      </p:sp>
      <p:pic>
        <p:nvPicPr>
          <p:cNvPr id="7" name="Grafik 7" descr="Ein Bild, das Flagge, Objekt, draußen, Skifahren enthält.&#10;&#10;Mit sehr hoher Zuverlässigkeit generierte Beschreibung">
            <a:extLst>
              <a:ext uri="{FF2B5EF4-FFF2-40B4-BE49-F238E27FC236}">
                <a16:creationId xmlns:a16="http://schemas.microsoft.com/office/drawing/2014/main" id="{3726D203-BDFD-4AC7-BE3D-9F6CE3366EB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693594" y="2626942"/>
            <a:ext cx="3450172" cy="3165434"/>
          </a:xfrm>
        </p:spPr>
      </p:pic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83A9DD5-7714-4812-9869-DAD4712422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sz="4400" b="0" u="sng">
                <a:solidFill>
                  <a:schemeClr val="bg1"/>
                </a:solidFill>
                <a:cs typeface="Calibri"/>
              </a:rPr>
              <a:t>Netzpolitik</a:t>
            </a:r>
            <a:endParaRPr lang="de-DE" sz="4400" u="sng">
              <a:solidFill>
                <a:schemeClr val="bg1"/>
              </a:solidFill>
              <a:cs typeface="Calibri"/>
            </a:endParaRPr>
          </a:p>
        </p:txBody>
      </p:sp>
      <p:pic>
        <p:nvPicPr>
          <p:cNvPr id="9" name="Grafik 9" descr="Ein Bild, das Essen, Zeichnung enthält.&#10;&#10;Mit sehr hoher Zuverlässigkeit generierte Beschreibung">
            <a:extLst>
              <a:ext uri="{FF2B5EF4-FFF2-40B4-BE49-F238E27FC236}">
                <a16:creationId xmlns:a16="http://schemas.microsoft.com/office/drawing/2014/main" id="{DE5FD742-EBA1-42F8-A525-BE3F08D4520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040058" y="2624664"/>
            <a:ext cx="3456657" cy="3169990"/>
          </a:xfrm>
        </p:spPr>
      </p:pic>
    </p:spTree>
    <p:extLst>
      <p:ext uri="{BB962C8B-B14F-4D97-AF65-F5344CB8AC3E}">
        <p14:creationId xmlns:p14="http://schemas.microsoft.com/office/powerpoint/2010/main" val="363635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68F6E7-0964-42A3-82C1-BA7ECF020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z="9600" b="1" u="sng">
                <a:solidFill>
                  <a:schemeClr val="bg1"/>
                </a:solidFill>
                <a:cs typeface="Calibri Light"/>
              </a:rPr>
              <a:t>Was ist das?</a:t>
            </a:r>
            <a:endParaRPr lang="de-DE" sz="9600" b="1" u="sng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FB16D7-E8D1-49E9-BD7C-7C330C25A1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sz="4400" b="0" u="sng">
                <a:solidFill>
                  <a:schemeClr val="bg1"/>
                </a:solidFill>
                <a:cs typeface="Calibri"/>
              </a:rPr>
              <a:t>Außenpolitik</a:t>
            </a:r>
            <a:endParaRPr lang="de-DE" sz="4400" b="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83A9DD5-7714-4812-9869-DAD4712422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sz="4400" b="0" u="sng">
                <a:solidFill>
                  <a:schemeClr val="bg1"/>
                </a:solidFill>
                <a:cs typeface="Calibri"/>
              </a:rPr>
              <a:t>Netzpolitik</a:t>
            </a:r>
            <a:endParaRPr lang="de-DE" sz="4400" u="sng">
              <a:solidFill>
                <a:schemeClr val="bg1"/>
              </a:solidFill>
              <a:cs typeface="Calibri"/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866BCD6-876F-4457-B3D3-A6C83FDC608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de-DE" dirty="0">
              <a:solidFill>
                <a:schemeClr val="bg1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cs typeface="Calibri" panose="020F0502020204030204"/>
              </a:rPr>
              <a:t>Als Außenpolitik bezeichnet man die Gesamtheit der politischen Handlungen eines Staates im </a:t>
            </a:r>
            <a:r>
              <a:rPr lang="de-DE">
                <a:solidFill>
                  <a:schemeClr val="bg1"/>
                </a:solidFill>
                <a:cs typeface="Calibri" panose="020F0502020204030204"/>
              </a:rPr>
              <a:t>Verkehr mit anderen Staaten.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F5942E0F-0E5D-4760-BD31-405B2FC3555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de-DE"/>
          </a:p>
          <a:p>
            <a:pPr marL="0" indent="0">
              <a:buNone/>
            </a:pPr>
            <a:r>
              <a:rPr lang="de-DE">
                <a:solidFill>
                  <a:schemeClr val="bg1"/>
                </a:solidFill>
                <a:cs typeface="Calibri"/>
              </a:rPr>
              <a:t>Unter Netzpolitik versteht man die Politik hinter digitalem. Dazu gehören Freiheitsrechte, Telekommunikationsgesetze, etc. im Netz</a:t>
            </a:r>
            <a:r>
              <a:rPr lang="de-DE" dirty="0">
                <a:solidFill>
                  <a:schemeClr val="bg1"/>
                </a:solidFill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251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B09151-2722-4F2C-8741-506E1D0D1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z="9600" b="1" u="sng">
                <a:solidFill>
                  <a:schemeClr val="bg1"/>
                </a:solidFill>
                <a:cs typeface="Calibri Light"/>
              </a:rPr>
              <a:t>Außenpolitik Inhalt</a:t>
            </a:r>
            <a:endParaRPr lang="de-DE" b="1" u="sng">
              <a:solidFill>
                <a:schemeClr val="bg1"/>
              </a:solidFill>
              <a:cs typeface="Calibri Light" panose="020F0302020204030204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A046BB-06D7-4B01-A9B5-E4DF05974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de-DE" dirty="0">
              <a:solidFill>
                <a:schemeClr val="bg1"/>
              </a:solidFill>
              <a:cs typeface="Calibri"/>
            </a:endParaRPr>
          </a:p>
          <a:p>
            <a:r>
              <a:rPr lang="de-DE">
                <a:solidFill>
                  <a:schemeClr val="bg1"/>
                </a:solidFill>
                <a:cs typeface="Calibri"/>
              </a:rPr>
              <a:t>Was ist Außenpolitk für die SPD?</a:t>
            </a:r>
            <a:endParaRPr lang="de-DE" dirty="0">
              <a:solidFill>
                <a:schemeClr val="bg1"/>
              </a:solidFill>
              <a:cs typeface="Calibri"/>
            </a:endParaRPr>
          </a:p>
          <a:p>
            <a:endParaRPr lang="de-DE" dirty="0">
              <a:solidFill>
                <a:schemeClr val="bg1"/>
              </a:solidFill>
              <a:cs typeface="Calibri"/>
            </a:endParaRPr>
          </a:p>
          <a:p>
            <a:r>
              <a:rPr lang="de-DE">
                <a:solidFill>
                  <a:schemeClr val="bg1"/>
                </a:solidFill>
                <a:cs typeface="Calibri"/>
              </a:rPr>
              <a:t>Was sind die aktuellen außenpolitischen Schwerpunkte der SPD?</a:t>
            </a:r>
          </a:p>
          <a:p>
            <a:endParaRPr lang="de-DE" dirty="0">
              <a:solidFill>
                <a:schemeClr val="bg1"/>
              </a:solidFill>
              <a:cs typeface="Calibri"/>
            </a:endParaRPr>
          </a:p>
          <a:p>
            <a:r>
              <a:rPr lang="de-DE">
                <a:solidFill>
                  <a:schemeClr val="bg1"/>
                </a:solidFill>
                <a:cs typeface="Calibri"/>
              </a:rPr>
              <a:t>Welche Ziele setzt sich die SPD im Bereich der Außenpolitik?</a:t>
            </a:r>
            <a:endParaRPr lang="de-DE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0671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564D84-2ECD-456F-BD75-8D3D5BCCA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z="9600" b="1" u="sng">
                <a:solidFill>
                  <a:schemeClr val="bg1"/>
                </a:solidFill>
                <a:cs typeface="Calibri Light"/>
              </a:rPr>
              <a:t>Außenpolitik</a:t>
            </a:r>
            <a:endParaRPr lang="de-DE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ACB642-DF4B-427E-A641-F230E57A0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de-DE" u="sng" dirty="0">
                <a:solidFill>
                  <a:schemeClr val="bg1"/>
                </a:solidFill>
                <a:cs typeface="Calibri"/>
              </a:rPr>
              <a:t>Was ist Außenpolitik für die SPD?</a:t>
            </a:r>
          </a:p>
          <a:p>
            <a:pPr marL="0" indent="0">
              <a:buNone/>
            </a:pPr>
            <a:endParaRPr lang="de-DE" sz="4400" u="sng" dirty="0">
              <a:solidFill>
                <a:schemeClr val="bg1"/>
              </a:solidFill>
              <a:cs typeface="Calibri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ea typeface="+mn-lt"/>
                <a:cs typeface="+mn-lt"/>
              </a:rPr>
              <a:t>• Friedenspolitik</a:t>
            </a: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cs typeface="Calibri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cs typeface="Calibri"/>
              </a:rPr>
              <a:t>• sozialdemokratische Grundsätze in konkretes Handeln umsetzen</a:t>
            </a: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cs typeface="Calibri"/>
              </a:rPr>
              <a:t>--&gt; Frieden, Verständigung, Dialog, zivile Konfliktregelung</a:t>
            </a: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8460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212383-B7B2-4E71-97DD-E25F91741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z="9600" b="1" u="sng" dirty="0">
                <a:solidFill>
                  <a:schemeClr val="bg1"/>
                </a:solidFill>
                <a:cs typeface="Calibri Light"/>
              </a:rPr>
              <a:t>Außenpolitik</a:t>
            </a:r>
            <a:endParaRPr lang="de-DE" b="1" u="sng" dirty="0">
              <a:solidFill>
                <a:schemeClr val="bg1"/>
              </a:solidFill>
              <a:cs typeface="Calibri Light" panose="020F0302020204030204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12304E-52A2-483A-8151-A7ED44C1B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de-DE" u="sng" dirty="0">
                <a:solidFill>
                  <a:schemeClr val="bg1"/>
                </a:solidFill>
                <a:cs typeface="Calibri"/>
              </a:rPr>
              <a:t>Was sind die aktuellen außenpolitischen Schwerpunkte der SPD? </a:t>
            </a:r>
          </a:p>
          <a:p>
            <a:pPr algn="ctr">
              <a:buNone/>
            </a:pPr>
            <a:endParaRPr lang="de-DE" u="sng" dirty="0">
              <a:solidFill>
                <a:schemeClr val="bg1"/>
              </a:solidFill>
              <a:cs typeface="Calibri"/>
            </a:endParaRPr>
          </a:p>
          <a:p>
            <a:pPr>
              <a:buNone/>
            </a:pPr>
            <a:r>
              <a:rPr lang="de-DE" dirty="0">
                <a:solidFill>
                  <a:schemeClr val="bg1"/>
                </a:solidFill>
                <a:cs typeface="Calibri"/>
              </a:rPr>
              <a:t>• Lage in der Türkei</a:t>
            </a:r>
          </a:p>
          <a:p>
            <a:pPr>
              <a:buNone/>
            </a:pPr>
            <a:r>
              <a:rPr lang="de-DE" dirty="0">
                <a:solidFill>
                  <a:schemeClr val="bg1"/>
                </a:solidFill>
                <a:cs typeface="Calibri"/>
              </a:rPr>
              <a:t>• Bürgerkriegsgebiete in Syrien, dem Irak und der Ostukraine</a:t>
            </a:r>
          </a:p>
          <a:p>
            <a:pPr>
              <a:buNone/>
            </a:pPr>
            <a:r>
              <a:rPr lang="de-DE" dirty="0">
                <a:solidFill>
                  <a:schemeClr val="bg1"/>
                </a:solidFill>
                <a:cs typeface="Calibri"/>
              </a:rPr>
              <a:t>• Unterstützung der demokratisch gewählten Regierung in Afghanistan</a:t>
            </a:r>
          </a:p>
          <a:p>
            <a:pPr>
              <a:buNone/>
            </a:pPr>
            <a:r>
              <a:rPr lang="de-DE" dirty="0">
                <a:solidFill>
                  <a:schemeClr val="bg1"/>
                </a:solidFill>
                <a:cs typeface="Calibri"/>
              </a:rPr>
              <a:t>• Gestaltung fairer Bedingungen im Welthandel und Globalisierung</a:t>
            </a:r>
          </a:p>
          <a:p>
            <a:pPr>
              <a:buNone/>
            </a:pPr>
            <a:r>
              <a:rPr lang="de-DE" dirty="0">
                <a:solidFill>
                  <a:schemeClr val="bg1"/>
                </a:solidFill>
                <a:cs typeface="Calibri"/>
              </a:rPr>
              <a:t>• Fragen der Abrüstung, Nichtverbreitung und Rüstungsexportkontrolle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732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47D7F7-92CD-4C31-87EE-4B23E4E98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z="9600" b="1" u="sng" dirty="0">
                <a:solidFill>
                  <a:schemeClr val="bg1"/>
                </a:solidFill>
                <a:cs typeface="Calibri Light"/>
              </a:rPr>
              <a:t>Außenpolitik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9D0A41-5DF2-41A8-9E0D-F33D65CD2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de-DE" u="sng" dirty="0">
                <a:solidFill>
                  <a:schemeClr val="bg1"/>
                </a:solidFill>
                <a:ea typeface="+mn-lt"/>
                <a:cs typeface="+mn-lt"/>
              </a:rPr>
              <a:t>Welche Ziele setzt sich die SPD im Bereich der Außenpolitik?</a:t>
            </a:r>
          </a:p>
          <a:p>
            <a:pPr marL="0" indent="0">
              <a:buNone/>
            </a:pPr>
            <a:endParaRPr lang="de-DE" u="sng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ea typeface="+mn-lt"/>
                <a:cs typeface="+mn-lt"/>
              </a:rPr>
              <a:t>• Frieden und Dialog fördern</a:t>
            </a: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ea typeface="+mn-lt"/>
                <a:cs typeface="+mn-lt"/>
              </a:rPr>
              <a:t>• Ungleichheit und Ungerechtigkeit bekämpfen (politisch)</a:t>
            </a: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ea typeface="+mn-lt"/>
                <a:cs typeface="+mn-lt"/>
              </a:rPr>
              <a:t>• besserer Schutz und Förderung der Menschenrechte</a:t>
            </a: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ea typeface="+mn-lt"/>
                <a:cs typeface="+mn-lt"/>
              </a:rPr>
              <a:t>• bessere Sozialdemokratische Entwicklungspolitik</a:t>
            </a: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ea typeface="+mn-lt"/>
                <a:cs typeface="+mn-lt"/>
              </a:rPr>
              <a:t>• Afrika als mehr als Partner bei der Gestaltung der Globalisierung</a:t>
            </a: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cs typeface="Calibri"/>
              </a:rPr>
              <a:t>• Abrüstung und Rüstungskontrolle stärken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935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AB2250-C374-4010-9474-9FC60BD0E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z="9600" b="1" u="sng" dirty="0">
                <a:solidFill>
                  <a:schemeClr val="bg1"/>
                </a:solidFill>
                <a:cs typeface="Calibri Light"/>
              </a:rPr>
              <a:t>Netzpolitik Inhalt</a:t>
            </a:r>
            <a:endParaRPr lang="de-DE" dirty="0">
              <a:cs typeface="Calibri Light" panose="020F0302020204030204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9FB12D-70AE-4DB0-B2D7-CEBA0D50F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de-DE" dirty="0">
              <a:solidFill>
                <a:schemeClr val="bg1"/>
              </a:solidFill>
              <a:cs typeface="Calibri" panose="020F0502020204030204"/>
            </a:endParaRPr>
          </a:p>
          <a:p>
            <a:endParaRPr lang="de-DE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de-DE" dirty="0">
                <a:solidFill>
                  <a:schemeClr val="bg1"/>
                </a:solidFill>
                <a:ea typeface="+mn-lt"/>
                <a:cs typeface="+mn-lt"/>
              </a:rPr>
              <a:t>Was ist Netzpolitik für die SPD?</a:t>
            </a:r>
          </a:p>
          <a:p>
            <a:endParaRPr lang="de-DE" dirty="0">
              <a:solidFill>
                <a:schemeClr val="bg1"/>
              </a:solidFill>
              <a:cs typeface="Calibri" panose="020F0502020204030204"/>
            </a:endParaRPr>
          </a:p>
          <a:p>
            <a:r>
              <a:rPr lang="de-DE" dirty="0">
                <a:solidFill>
                  <a:schemeClr val="bg1"/>
                </a:solidFill>
                <a:cs typeface="Calibri" panose="020F0502020204030204"/>
              </a:rPr>
              <a:t>Welche Aufgaben hat die SPD in der Netzpolitik?</a:t>
            </a:r>
          </a:p>
          <a:p>
            <a:endParaRPr lang="de-DE" dirty="0">
              <a:solidFill>
                <a:schemeClr val="bg1"/>
              </a:solidFill>
              <a:cs typeface="Calibri" panose="020F0502020204030204"/>
            </a:endParaRPr>
          </a:p>
          <a:p>
            <a:r>
              <a:rPr lang="de-DE" dirty="0">
                <a:solidFill>
                  <a:schemeClr val="bg1"/>
                </a:solidFill>
                <a:cs typeface="Calibri" panose="020F0502020204030204"/>
              </a:rPr>
              <a:t>Welche Aufgaben setzt sich die SPD im Bereich der Netzpolitik?</a:t>
            </a:r>
          </a:p>
          <a:p>
            <a:endParaRPr lang="de-DE" dirty="0">
              <a:solidFill>
                <a:schemeClr val="bg1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49124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BB7931-E52A-4BBA-9EFB-C418086E7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z="9600" b="1" u="sng" dirty="0">
                <a:solidFill>
                  <a:schemeClr val="bg1"/>
                </a:solidFill>
                <a:cs typeface="Calibri Light"/>
              </a:rPr>
              <a:t>Netzpolitik</a:t>
            </a:r>
            <a:endParaRPr lang="de-DE" b="1" u="sng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25FA12-F8C2-48D5-A992-6B2C22FF2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de-DE" u="sng" dirty="0">
                <a:solidFill>
                  <a:schemeClr val="bg1"/>
                </a:solidFill>
                <a:cs typeface="Calibri"/>
              </a:rPr>
              <a:t>Was ist Netzpolitik für die SPD?</a:t>
            </a:r>
          </a:p>
          <a:p>
            <a:pPr marL="0" indent="0">
              <a:buNone/>
            </a:pPr>
            <a:endParaRPr lang="de-DE" u="sng" dirty="0">
              <a:solidFill>
                <a:schemeClr val="bg1"/>
              </a:solidFill>
              <a:cs typeface="Calibri"/>
            </a:endParaRPr>
          </a:p>
          <a:p>
            <a:pPr marL="0" indent="0">
              <a:buNone/>
            </a:pPr>
            <a:endParaRPr lang="de-DE" u="sng" dirty="0">
              <a:solidFill>
                <a:schemeClr val="bg1"/>
              </a:solidFill>
              <a:cs typeface="Calibri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cs typeface="Calibri"/>
              </a:rPr>
              <a:t>• eine große Chance für Deutschland und jeden Einzelnen</a:t>
            </a: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  <a:cs typeface="Calibri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1"/>
                </a:solidFill>
                <a:cs typeface="Calibri"/>
              </a:rPr>
              <a:t>• Innovativer Fortschritt für Deutschland und die Welt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49855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SPD</vt:lpstr>
      <vt:lpstr>Inhalt</vt:lpstr>
      <vt:lpstr>Was ist das?</vt:lpstr>
      <vt:lpstr>Außenpolitik Inhalt</vt:lpstr>
      <vt:lpstr>Außenpolitik</vt:lpstr>
      <vt:lpstr>Außenpolitik</vt:lpstr>
      <vt:lpstr>Außenpolitik</vt:lpstr>
      <vt:lpstr>Netzpolitik Inhalt</vt:lpstr>
      <vt:lpstr>Netzpolitik</vt:lpstr>
      <vt:lpstr>Netzpolitik</vt:lpstr>
      <vt:lpstr>Netzpolitik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/>
  <cp:revision>576</cp:revision>
  <dcterms:created xsi:type="dcterms:W3CDTF">2020-03-23T15:35:22Z</dcterms:created>
  <dcterms:modified xsi:type="dcterms:W3CDTF">2020-03-23T19:49:13Z</dcterms:modified>
</cp:coreProperties>
</file>